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58" r:id="rId4"/>
    <p:sldId id="259" r:id="rId5"/>
    <p:sldId id="26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85360C7-15F3-48AD-907A-A8B359719A26}" v="6" dt="2024-03-16T03:43:03.9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5" autoAdjust="0"/>
    <p:restoredTop sz="94660"/>
  </p:normalViewPr>
  <p:slideViewPr>
    <p:cSldViewPr snapToGrid="0">
      <p:cViewPr varScale="1">
        <p:scale>
          <a:sx n="66" d="100"/>
          <a:sy n="66" d="100"/>
        </p:scale>
        <p:origin x="90" y="5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hdphoto2.wdp>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7FC4E-8008-3159-E45B-7B3BB65B09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BFE48456-F2C7-65F2-A56D-213C4BEEB18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EDB3C430-2259-582D-4ED0-8CFDB807BD95}"/>
              </a:ext>
            </a:extLst>
          </p:cNvPr>
          <p:cNvSpPr>
            <a:spLocks noGrp="1"/>
          </p:cNvSpPr>
          <p:nvPr>
            <p:ph type="dt" sz="half" idx="10"/>
          </p:nvPr>
        </p:nvSpPr>
        <p:spPr/>
        <p:txBody>
          <a:bodyPr/>
          <a:lstStyle/>
          <a:p>
            <a:fld id="{F05ECD60-A3EF-4D9E-B249-964567C93C37}" type="datetimeFigureOut">
              <a:rPr lang="en-CA" smtClean="0"/>
              <a:t>2024-03-15</a:t>
            </a:fld>
            <a:endParaRPr lang="en-CA"/>
          </a:p>
        </p:txBody>
      </p:sp>
      <p:sp>
        <p:nvSpPr>
          <p:cNvPr id="5" name="Footer Placeholder 4">
            <a:extLst>
              <a:ext uri="{FF2B5EF4-FFF2-40B4-BE49-F238E27FC236}">
                <a16:creationId xmlns:a16="http://schemas.microsoft.com/office/drawing/2014/main" id="{356B94A8-E55A-DDF1-EB52-73CD96BFBD8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F174981-AA30-760A-6120-5D01B25228EE}"/>
              </a:ext>
            </a:extLst>
          </p:cNvPr>
          <p:cNvSpPr>
            <a:spLocks noGrp="1"/>
          </p:cNvSpPr>
          <p:nvPr>
            <p:ph type="sldNum" sz="quarter" idx="12"/>
          </p:nvPr>
        </p:nvSpPr>
        <p:spPr/>
        <p:txBody>
          <a:bodyPr/>
          <a:lstStyle/>
          <a:p>
            <a:fld id="{8EA2B283-650B-42F1-A468-BEDEE34F28A9}" type="slidenum">
              <a:rPr lang="en-CA" smtClean="0"/>
              <a:t>‹#›</a:t>
            </a:fld>
            <a:endParaRPr lang="en-CA"/>
          </a:p>
        </p:txBody>
      </p:sp>
    </p:spTree>
    <p:extLst>
      <p:ext uri="{BB962C8B-B14F-4D97-AF65-F5344CB8AC3E}">
        <p14:creationId xmlns:p14="http://schemas.microsoft.com/office/powerpoint/2010/main" val="18881691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E3902-1ABD-5259-94B7-B23D33BDD828}"/>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125F0C3-45B8-7958-C34F-FDC2F39124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002F3D4-0151-4D21-B387-5D05608771A8}"/>
              </a:ext>
            </a:extLst>
          </p:cNvPr>
          <p:cNvSpPr>
            <a:spLocks noGrp="1"/>
          </p:cNvSpPr>
          <p:nvPr>
            <p:ph type="dt" sz="half" idx="10"/>
          </p:nvPr>
        </p:nvSpPr>
        <p:spPr/>
        <p:txBody>
          <a:bodyPr/>
          <a:lstStyle/>
          <a:p>
            <a:fld id="{F05ECD60-A3EF-4D9E-B249-964567C93C37}" type="datetimeFigureOut">
              <a:rPr lang="en-CA" smtClean="0"/>
              <a:t>2024-03-15</a:t>
            </a:fld>
            <a:endParaRPr lang="en-CA"/>
          </a:p>
        </p:txBody>
      </p:sp>
      <p:sp>
        <p:nvSpPr>
          <p:cNvPr id="5" name="Footer Placeholder 4">
            <a:extLst>
              <a:ext uri="{FF2B5EF4-FFF2-40B4-BE49-F238E27FC236}">
                <a16:creationId xmlns:a16="http://schemas.microsoft.com/office/drawing/2014/main" id="{700FFC90-5BA7-E4A4-BEA5-E54A0872048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DF5D50E-5572-8774-B3C6-F2D44821F33F}"/>
              </a:ext>
            </a:extLst>
          </p:cNvPr>
          <p:cNvSpPr>
            <a:spLocks noGrp="1"/>
          </p:cNvSpPr>
          <p:nvPr>
            <p:ph type="sldNum" sz="quarter" idx="12"/>
          </p:nvPr>
        </p:nvSpPr>
        <p:spPr/>
        <p:txBody>
          <a:bodyPr/>
          <a:lstStyle/>
          <a:p>
            <a:fld id="{8EA2B283-650B-42F1-A468-BEDEE34F28A9}" type="slidenum">
              <a:rPr lang="en-CA" smtClean="0"/>
              <a:t>‹#›</a:t>
            </a:fld>
            <a:endParaRPr lang="en-CA"/>
          </a:p>
        </p:txBody>
      </p:sp>
    </p:spTree>
    <p:extLst>
      <p:ext uri="{BB962C8B-B14F-4D97-AF65-F5344CB8AC3E}">
        <p14:creationId xmlns:p14="http://schemas.microsoft.com/office/powerpoint/2010/main" val="3802136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9A7B5B-D457-3D92-B781-49DE91CDF24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CD13939-7BA2-06BC-78EA-2B20B12A9B8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4D22CDF-8527-9006-BA8B-8BE7E332D252}"/>
              </a:ext>
            </a:extLst>
          </p:cNvPr>
          <p:cNvSpPr>
            <a:spLocks noGrp="1"/>
          </p:cNvSpPr>
          <p:nvPr>
            <p:ph type="dt" sz="half" idx="10"/>
          </p:nvPr>
        </p:nvSpPr>
        <p:spPr/>
        <p:txBody>
          <a:bodyPr/>
          <a:lstStyle/>
          <a:p>
            <a:fld id="{F05ECD60-A3EF-4D9E-B249-964567C93C37}" type="datetimeFigureOut">
              <a:rPr lang="en-CA" smtClean="0"/>
              <a:t>2024-03-15</a:t>
            </a:fld>
            <a:endParaRPr lang="en-CA"/>
          </a:p>
        </p:txBody>
      </p:sp>
      <p:sp>
        <p:nvSpPr>
          <p:cNvPr id="5" name="Footer Placeholder 4">
            <a:extLst>
              <a:ext uri="{FF2B5EF4-FFF2-40B4-BE49-F238E27FC236}">
                <a16:creationId xmlns:a16="http://schemas.microsoft.com/office/drawing/2014/main" id="{ABDB7557-EF4F-565B-33B7-6196D4E922E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567CF51-3942-4FA3-B4BA-118C3A7862A0}"/>
              </a:ext>
            </a:extLst>
          </p:cNvPr>
          <p:cNvSpPr>
            <a:spLocks noGrp="1"/>
          </p:cNvSpPr>
          <p:nvPr>
            <p:ph type="sldNum" sz="quarter" idx="12"/>
          </p:nvPr>
        </p:nvSpPr>
        <p:spPr/>
        <p:txBody>
          <a:bodyPr/>
          <a:lstStyle/>
          <a:p>
            <a:fld id="{8EA2B283-650B-42F1-A468-BEDEE34F28A9}" type="slidenum">
              <a:rPr lang="en-CA" smtClean="0"/>
              <a:t>‹#›</a:t>
            </a:fld>
            <a:endParaRPr lang="en-CA"/>
          </a:p>
        </p:txBody>
      </p:sp>
    </p:spTree>
    <p:extLst>
      <p:ext uri="{BB962C8B-B14F-4D97-AF65-F5344CB8AC3E}">
        <p14:creationId xmlns:p14="http://schemas.microsoft.com/office/powerpoint/2010/main" val="697067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73793-D5BD-5FF1-AB7F-FB6F0836D6B4}"/>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F899C713-B5EF-B679-7637-E720299979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14CA7B6-AE3F-AD0E-54D2-C4F11FE7EC5A}"/>
              </a:ext>
            </a:extLst>
          </p:cNvPr>
          <p:cNvSpPr>
            <a:spLocks noGrp="1"/>
          </p:cNvSpPr>
          <p:nvPr>
            <p:ph type="dt" sz="half" idx="10"/>
          </p:nvPr>
        </p:nvSpPr>
        <p:spPr/>
        <p:txBody>
          <a:bodyPr/>
          <a:lstStyle/>
          <a:p>
            <a:fld id="{F05ECD60-A3EF-4D9E-B249-964567C93C37}" type="datetimeFigureOut">
              <a:rPr lang="en-CA" smtClean="0"/>
              <a:t>2024-03-15</a:t>
            </a:fld>
            <a:endParaRPr lang="en-CA"/>
          </a:p>
        </p:txBody>
      </p:sp>
      <p:sp>
        <p:nvSpPr>
          <p:cNvPr id="5" name="Footer Placeholder 4">
            <a:extLst>
              <a:ext uri="{FF2B5EF4-FFF2-40B4-BE49-F238E27FC236}">
                <a16:creationId xmlns:a16="http://schemas.microsoft.com/office/drawing/2014/main" id="{B9F0CE99-6D43-A450-42DF-53E489A77B0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9F2C918-1E0B-64AE-71F1-52BDD6815ED0}"/>
              </a:ext>
            </a:extLst>
          </p:cNvPr>
          <p:cNvSpPr>
            <a:spLocks noGrp="1"/>
          </p:cNvSpPr>
          <p:nvPr>
            <p:ph type="sldNum" sz="quarter" idx="12"/>
          </p:nvPr>
        </p:nvSpPr>
        <p:spPr/>
        <p:txBody>
          <a:bodyPr/>
          <a:lstStyle/>
          <a:p>
            <a:fld id="{8EA2B283-650B-42F1-A468-BEDEE34F28A9}" type="slidenum">
              <a:rPr lang="en-CA" smtClean="0"/>
              <a:t>‹#›</a:t>
            </a:fld>
            <a:endParaRPr lang="en-CA"/>
          </a:p>
        </p:txBody>
      </p:sp>
    </p:spTree>
    <p:extLst>
      <p:ext uri="{BB962C8B-B14F-4D97-AF65-F5344CB8AC3E}">
        <p14:creationId xmlns:p14="http://schemas.microsoft.com/office/powerpoint/2010/main" val="1939401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1B586-49A4-F2BC-1AE9-16814F9647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9B524779-F9C2-3830-9644-2AD5F2FC271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EBBC8A3-2712-BA16-E46A-F31D27B3C01B}"/>
              </a:ext>
            </a:extLst>
          </p:cNvPr>
          <p:cNvSpPr>
            <a:spLocks noGrp="1"/>
          </p:cNvSpPr>
          <p:nvPr>
            <p:ph type="dt" sz="half" idx="10"/>
          </p:nvPr>
        </p:nvSpPr>
        <p:spPr/>
        <p:txBody>
          <a:bodyPr/>
          <a:lstStyle/>
          <a:p>
            <a:fld id="{F05ECD60-A3EF-4D9E-B249-964567C93C37}" type="datetimeFigureOut">
              <a:rPr lang="en-CA" smtClean="0"/>
              <a:t>2024-03-15</a:t>
            </a:fld>
            <a:endParaRPr lang="en-CA"/>
          </a:p>
        </p:txBody>
      </p:sp>
      <p:sp>
        <p:nvSpPr>
          <p:cNvPr id="5" name="Footer Placeholder 4">
            <a:extLst>
              <a:ext uri="{FF2B5EF4-FFF2-40B4-BE49-F238E27FC236}">
                <a16:creationId xmlns:a16="http://schemas.microsoft.com/office/drawing/2014/main" id="{C9A09388-68D2-6631-8955-03AE6567485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979AEAC-B756-4407-7B0C-9E1744B46AAA}"/>
              </a:ext>
            </a:extLst>
          </p:cNvPr>
          <p:cNvSpPr>
            <a:spLocks noGrp="1"/>
          </p:cNvSpPr>
          <p:nvPr>
            <p:ph type="sldNum" sz="quarter" idx="12"/>
          </p:nvPr>
        </p:nvSpPr>
        <p:spPr/>
        <p:txBody>
          <a:bodyPr/>
          <a:lstStyle/>
          <a:p>
            <a:fld id="{8EA2B283-650B-42F1-A468-BEDEE34F28A9}" type="slidenum">
              <a:rPr lang="en-CA" smtClean="0"/>
              <a:t>‹#›</a:t>
            </a:fld>
            <a:endParaRPr lang="en-CA"/>
          </a:p>
        </p:txBody>
      </p:sp>
    </p:spTree>
    <p:extLst>
      <p:ext uri="{BB962C8B-B14F-4D97-AF65-F5344CB8AC3E}">
        <p14:creationId xmlns:p14="http://schemas.microsoft.com/office/powerpoint/2010/main" val="19471712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E7091-60F8-9E86-0565-65496542186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8001507-26C8-2F02-85A6-D59C265789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1B7AD2BF-9FE2-AC57-DC37-7CB9D30F9C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498F4AC9-DD8F-0639-B5FA-646A66183FB3}"/>
              </a:ext>
            </a:extLst>
          </p:cNvPr>
          <p:cNvSpPr>
            <a:spLocks noGrp="1"/>
          </p:cNvSpPr>
          <p:nvPr>
            <p:ph type="dt" sz="half" idx="10"/>
          </p:nvPr>
        </p:nvSpPr>
        <p:spPr/>
        <p:txBody>
          <a:bodyPr/>
          <a:lstStyle/>
          <a:p>
            <a:fld id="{F05ECD60-A3EF-4D9E-B249-964567C93C37}" type="datetimeFigureOut">
              <a:rPr lang="en-CA" smtClean="0"/>
              <a:t>2024-03-15</a:t>
            </a:fld>
            <a:endParaRPr lang="en-CA"/>
          </a:p>
        </p:txBody>
      </p:sp>
      <p:sp>
        <p:nvSpPr>
          <p:cNvPr id="6" name="Footer Placeholder 5">
            <a:extLst>
              <a:ext uri="{FF2B5EF4-FFF2-40B4-BE49-F238E27FC236}">
                <a16:creationId xmlns:a16="http://schemas.microsoft.com/office/drawing/2014/main" id="{88DFEA80-8EE9-C7B0-74BD-7F7B7C1D89F8}"/>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2E1E131-D101-8F76-702F-537A9FE09F2F}"/>
              </a:ext>
            </a:extLst>
          </p:cNvPr>
          <p:cNvSpPr>
            <a:spLocks noGrp="1"/>
          </p:cNvSpPr>
          <p:nvPr>
            <p:ph type="sldNum" sz="quarter" idx="12"/>
          </p:nvPr>
        </p:nvSpPr>
        <p:spPr/>
        <p:txBody>
          <a:bodyPr/>
          <a:lstStyle/>
          <a:p>
            <a:fld id="{8EA2B283-650B-42F1-A468-BEDEE34F28A9}" type="slidenum">
              <a:rPr lang="en-CA" smtClean="0"/>
              <a:t>‹#›</a:t>
            </a:fld>
            <a:endParaRPr lang="en-CA"/>
          </a:p>
        </p:txBody>
      </p:sp>
    </p:spTree>
    <p:extLst>
      <p:ext uri="{BB962C8B-B14F-4D97-AF65-F5344CB8AC3E}">
        <p14:creationId xmlns:p14="http://schemas.microsoft.com/office/powerpoint/2010/main" val="640089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8DD21-5072-0EFA-1DBD-B1ED5ECFBCAD}"/>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2F761598-C058-B763-C3C8-8F6A9E7B44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DD57AE-D178-5D80-9A9F-1178E69E7F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25E9274F-0F7A-2CEB-3B5C-5428B042A2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1B30DC-68EC-2FD0-F68A-298808363D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C0184682-B23A-63C5-B691-438A36ED338B}"/>
              </a:ext>
            </a:extLst>
          </p:cNvPr>
          <p:cNvSpPr>
            <a:spLocks noGrp="1"/>
          </p:cNvSpPr>
          <p:nvPr>
            <p:ph type="dt" sz="half" idx="10"/>
          </p:nvPr>
        </p:nvSpPr>
        <p:spPr/>
        <p:txBody>
          <a:bodyPr/>
          <a:lstStyle/>
          <a:p>
            <a:fld id="{F05ECD60-A3EF-4D9E-B249-964567C93C37}" type="datetimeFigureOut">
              <a:rPr lang="en-CA" smtClean="0"/>
              <a:t>2024-03-15</a:t>
            </a:fld>
            <a:endParaRPr lang="en-CA"/>
          </a:p>
        </p:txBody>
      </p:sp>
      <p:sp>
        <p:nvSpPr>
          <p:cNvPr id="8" name="Footer Placeholder 7">
            <a:extLst>
              <a:ext uri="{FF2B5EF4-FFF2-40B4-BE49-F238E27FC236}">
                <a16:creationId xmlns:a16="http://schemas.microsoft.com/office/drawing/2014/main" id="{20CEEFF6-69E3-2D5E-39E0-3BE5E838B233}"/>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FD29A869-BACE-63ED-5125-061232B8E5A1}"/>
              </a:ext>
            </a:extLst>
          </p:cNvPr>
          <p:cNvSpPr>
            <a:spLocks noGrp="1"/>
          </p:cNvSpPr>
          <p:nvPr>
            <p:ph type="sldNum" sz="quarter" idx="12"/>
          </p:nvPr>
        </p:nvSpPr>
        <p:spPr/>
        <p:txBody>
          <a:bodyPr/>
          <a:lstStyle/>
          <a:p>
            <a:fld id="{8EA2B283-650B-42F1-A468-BEDEE34F28A9}" type="slidenum">
              <a:rPr lang="en-CA" smtClean="0"/>
              <a:t>‹#›</a:t>
            </a:fld>
            <a:endParaRPr lang="en-CA"/>
          </a:p>
        </p:txBody>
      </p:sp>
    </p:spTree>
    <p:extLst>
      <p:ext uri="{BB962C8B-B14F-4D97-AF65-F5344CB8AC3E}">
        <p14:creationId xmlns:p14="http://schemas.microsoft.com/office/powerpoint/2010/main" val="3435296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1DA80-6EC5-5986-33E7-D3271C24258C}"/>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45D1A521-D77E-2BF6-4237-997118ACF0AC}"/>
              </a:ext>
            </a:extLst>
          </p:cNvPr>
          <p:cNvSpPr>
            <a:spLocks noGrp="1"/>
          </p:cNvSpPr>
          <p:nvPr>
            <p:ph type="dt" sz="half" idx="10"/>
          </p:nvPr>
        </p:nvSpPr>
        <p:spPr/>
        <p:txBody>
          <a:bodyPr/>
          <a:lstStyle/>
          <a:p>
            <a:fld id="{F05ECD60-A3EF-4D9E-B249-964567C93C37}" type="datetimeFigureOut">
              <a:rPr lang="en-CA" smtClean="0"/>
              <a:t>2024-03-15</a:t>
            </a:fld>
            <a:endParaRPr lang="en-CA"/>
          </a:p>
        </p:txBody>
      </p:sp>
      <p:sp>
        <p:nvSpPr>
          <p:cNvPr id="4" name="Footer Placeholder 3">
            <a:extLst>
              <a:ext uri="{FF2B5EF4-FFF2-40B4-BE49-F238E27FC236}">
                <a16:creationId xmlns:a16="http://schemas.microsoft.com/office/drawing/2014/main" id="{CCF49D8C-225A-6541-E585-B9E2355E71F2}"/>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8416B849-79A6-E6B5-1512-475120110A19}"/>
              </a:ext>
            </a:extLst>
          </p:cNvPr>
          <p:cNvSpPr>
            <a:spLocks noGrp="1"/>
          </p:cNvSpPr>
          <p:nvPr>
            <p:ph type="sldNum" sz="quarter" idx="12"/>
          </p:nvPr>
        </p:nvSpPr>
        <p:spPr/>
        <p:txBody>
          <a:bodyPr/>
          <a:lstStyle/>
          <a:p>
            <a:fld id="{8EA2B283-650B-42F1-A468-BEDEE34F28A9}" type="slidenum">
              <a:rPr lang="en-CA" smtClean="0"/>
              <a:t>‹#›</a:t>
            </a:fld>
            <a:endParaRPr lang="en-CA"/>
          </a:p>
        </p:txBody>
      </p:sp>
    </p:spTree>
    <p:extLst>
      <p:ext uri="{BB962C8B-B14F-4D97-AF65-F5344CB8AC3E}">
        <p14:creationId xmlns:p14="http://schemas.microsoft.com/office/powerpoint/2010/main" val="327588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2BAD49-29B9-4E23-62A5-81CC55495D87}"/>
              </a:ext>
            </a:extLst>
          </p:cNvPr>
          <p:cNvSpPr>
            <a:spLocks noGrp="1"/>
          </p:cNvSpPr>
          <p:nvPr>
            <p:ph type="dt" sz="half" idx="10"/>
          </p:nvPr>
        </p:nvSpPr>
        <p:spPr/>
        <p:txBody>
          <a:bodyPr/>
          <a:lstStyle/>
          <a:p>
            <a:fld id="{F05ECD60-A3EF-4D9E-B249-964567C93C37}" type="datetimeFigureOut">
              <a:rPr lang="en-CA" smtClean="0"/>
              <a:t>2024-03-15</a:t>
            </a:fld>
            <a:endParaRPr lang="en-CA"/>
          </a:p>
        </p:txBody>
      </p:sp>
      <p:sp>
        <p:nvSpPr>
          <p:cNvPr id="3" name="Footer Placeholder 2">
            <a:extLst>
              <a:ext uri="{FF2B5EF4-FFF2-40B4-BE49-F238E27FC236}">
                <a16:creationId xmlns:a16="http://schemas.microsoft.com/office/drawing/2014/main" id="{2F06F96B-33AF-A197-CE34-6AF915D74AB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F6D13644-FEEF-04E0-C10E-010DBD34531C}"/>
              </a:ext>
            </a:extLst>
          </p:cNvPr>
          <p:cNvSpPr>
            <a:spLocks noGrp="1"/>
          </p:cNvSpPr>
          <p:nvPr>
            <p:ph type="sldNum" sz="quarter" idx="12"/>
          </p:nvPr>
        </p:nvSpPr>
        <p:spPr/>
        <p:txBody>
          <a:bodyPr/>
          <a:lstStyle/>
          <a:p>
            <a:fld id="{8EA2B283-650B-42F1-A468-BEDEE34F28A9}" type="slidenum">
              <a:rPr lang="en-CA" smtClean="0"/>
              <a:t>‹#›</a:t>
            </a:fld>
            <a:endParaRPr lang="en-CA"/>
          </a:p>
        </p:txBody>
      </p:sp>
    </p:spTree>
    <p:extLst>
      <p:ext uri="{BB962C8B-B14F-4D97-AF65-F5344CB8AC3E}">
        <p14:creationId xmlns:p14="http://schemas.microsoft.com/office/powerpoint/2010/main" val="16254682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698B1-DC2D-094F-F25B-2F95896051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D00A403-BB67-6778-0BE1-6052B95BC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AD2B52F7-834A-87E6-F528-D64DB532B5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910B17-CADD-0311-862A-F9D398B030C7}"/>
              </a:ext>
            </a:extLst>
          </p:cNvPr>
          <p:cNvSpPr>
            <a:spLocks noGrp="1"/>
          </p:cNvSpPr>
          <p:nvPr>
            <p:ph type="dt" sz="half" idx="10"/>
          </p:nvPr>
        </p:nvSpPr>
        <p:spPr/>
        <p:txBody>
          <a:bodyPr/>
          <a:lstStyle/>
          <a:p>
            <a:fld id="{F05ECD60-A3EF-4D9E-B249-964567C93C37}" type="datetimeFigureOut">
              <a:rPr lang="en-CA" smtClean="0"/>
              <a:t>2024-03-15</a:t>
            </a:fld>
            <a:endParaRPr lang="en-CA"/>
          </a:p>
        </p:txBody>
      </p:sp>
      <p:sp>
        <p:nvSpPr>
          <p:cNvPr id="6" name="Footer Placeholder 5">
            <a:extLst>
              <a:ext uri="{FF2B5EF4-FFF2-40B4-BE49-F238E27FC236}">
                <a16:creationId xmlns:a16="http://schemas.microsoft.com/office/drawing/2014/main" id="{FFEEC143-264D-7B74-2DB2-9B7A3C44396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87D85E5-1CA3-3168-01E5-501BDDDA532D}"/>
              </a:ext>
            </a:extLst>
          </p:cNvPr>
          <p:cNvSpPr>
            <a:spLocks noGrp="1"/>
          </p:cNvSpPr>
          <p:nvPr>
            <p:ph type="sldNum" sz="quarter" idx="12"/>
          </p:nvPr>
        </p:nvSpPr>
        <p:spPr/>
        <p:txBody>
          <a:bodyPr/>
          <a:lstStyle/>
          <a:p>
            <a:fld id="{8EA2B283-650B-42F1-A468-BEDEE34F28A9}" type="slidenum">
              <a:rPr lang="en-CA" smtClean="0"/>
              <a:t>‹#›</a:t>
            </a:fld>
            <a:endParaRPr lang="en-CA"/>
          </a:p>
        </p:txBody>
      </p:sp>
    </p:spTree>
    <p:extLst>
      <p:ext uri="{BB962C8B-B14F-4D97-AF65-F5344CB8AC3E}">
        <p14:creationId xmlns:p14="http://schemas.microsoft.com/office/powerpoint/2010/main" val="343627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BFD5F-068E-9444-51D7-0E217AB7BD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78851C36-C99F-4E62-462C-94068D69AC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67EA7224-0C57-A81C-3C85-1C98DCC6BF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CC7A3A-9F1B-E8D5-4AF5-D1D40F38515D}"/>
              </a:ext>
            </a:extLst>
          </p:cNvPr>
          <p:cNvSpPr>
            <a:spLocks noGrp="1"/>
          </p:cNvSpPr>
          <p:nvPr>
            <p:ph type="dt" sz="half" idx="10"/>
          </p:nvPr>
        </p:nvSpPr>
        <p:spPr/>
        <p:txBody>
          <a:bodyPr/>
          <a:lstStyle/>
          <a:p>
            <a:fld id="{F05ECD60-A3EF-4D9E-B249-964567C93C37}" type="datetimeFigureOut">
              <a:rPr lang="en-CA" smtClean="0"/>
              <a:t>2024-03-15</a:t>
            </a:fld>
            <a:endParaRPr lang="en-CA"/>
          </a:p>
        </p:txBody>
      </p:sp>
      <p:sp>
        <p:nvSpPr>
          <p:cNvPr id="6" name="Footer Placeholder 5">
            <a:extLst>
              <a:ext uri="{FF2B5EF4-FFF2-40B4-BE49-F238E27FC236}">
                <a16:creationId xmlns:a16="http://schemas.microsoft.com/office/drawing/2014/main" id="{B996827E-19C7-E1AC-4849-DC20319CE15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5BADAB2-B1ED-5A68-10B0-0E9AAEF34734}"/>
              </a:ext>
            </a:extLst>
          </p:cNvPr>
          <p:cNvSpPr>
            <a:spLocks noGrp="1"/>
          </p:cNvSpPr>
          <p:nvPr>
            <p:ph type="sldNum" sz="quarter" idx="12"/>
          </p:nvPr>
        </p:nvSpPr>
        <p:spPr/>
        <p:txBody>
          <a:bodyPr/>
          <a:lstStyle/>
          <a:p>
            <a:fld id="{8EA2B283-650B-42F1-A468-BEDEE34F28A9}" type="slidenum">
              <a:rPr lang="en-CA" smtClean="0"/>
              <a:t>‹#›</a:t>
            </a:fld>
            <a:endParaRPr lang="en-CA"/>
          </a:p>
        </p:txBody>
      </p:sp>
    </p:spTree>
    <p:extLst>
      <p:ext uri="{BB962C8B-B14F-4D97-AF65-F5344CB8AC3E}">
        <p14:creationId xmlns:p14="http://schemas.microsoft.com/office/powerpoint/2010/main" val="13769234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3EF2E2-3CDA-CA19-8D4B-605968EC132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C0F36C9-3F5F-2728-6DA2-F3A3F11DA3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69F30C5-F676-07AA-1000-4FC7A4D219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05ECD60-A3EF-4D9E-B249-964567C93C37}" type="datetimeFigureOut">
              <a:rPr lang="en-CA" smtClean="0"/>
              <a:t>2024-03-15</a:t>
            </a:fld>
            <a:endParaRPr lang="en-CA"/>
          </a:p>
        </p:txBody>
      </p:sp>
      <p:sp>
        <p:nvSpPr>
          <p:cNvPr id="5" name="Footer Placeholder 4">
            <a:extLst>
              <a:ext uri="{FF2B5EF4-FFF2-40B4-BE49-F238E27FC236}">
                <a16:creationId xmlns:a16="http://schemas.microsoft.com/office/drawing/2014/main" id="{A164E80E-8684-D5B0-E91B-A86972A3BF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a:p>
        </p:txBody>
      </p:sp>
      <p:sp>
        <p:nvSpPr>
          <p:cNvPr id="6" name="Slide Number Placeholder 5">
            <a:extLst>
              <a:ext uri="{FF2B5EF4-FFF2-40B4-BE49-F238E27FC236}">
                <a16:creationId xmlns:a16="http://schemas.microsoft.com/office/drawing/2014/main" id="{C2841821-8BD1-EC5E-55DF-146DEBEF61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EA2B283-650B-42F1-A468-BEDEE34F28A9}" type="slidenum">
              <a:rPr lang="en-CA" smtClean="0"/>
              <a:t>‹#›</a:t>
            </a:fld>
            <a:endParaRPr lang="en-CA"/>
          </a:p>
        </p:txBody>
      </p:sp>
    </p:spTree>
    <p:extLst>
      <p:ext uri="{BB962C8B-B14F-4D97-AF65-F5344CB8AC3E}">
        <p14:creationId xmlns:p14="http://schemas.microsoft.com/office/powerpoint/2010/main" val="9070346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14BD285-4988-D678-96A4-F0526540F3E2}"/>
              </a:ext>
              <a:ext uri="{C183D7F6-B498-43B3-948B-1728B52AA6E4}">
                <adec:decorative xmlns:adec="http://schemas.microsoft.com/office/drawing/2017/decorative" val="1"/>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687" b="1060"/>
          <a:stretch/>
        </p:blipFill>
        <p:spPr>
          <a:xfrm>
            <a:off x="0" y="0"/>
            <a:ext cx="12192000" cy="6858000"/>
          </a:xfrm>
          <a:prstGeom prst="rect">
            <a:avLst/>
          </a:prstGeom>
        </p:spPr>
      </p:pic>
      <p:sp>
        <p:nvSpPr>
          <p:cNvPr id="2" name="Title 1">
            <a:extLst>
              <a:ext uri="{FF2B5EF4-FFF2-40B4-BE49-F238E27FC236}">
                <a16:creationId xmlns:a16="http://schemas.microsoft.com/office/drawing/2014/main" id="{93A318AB-6585-226B-42BA-C71F703EF4E4}"/>
              </a:ext>
            </a:extLst>
          </p:cNvPr>
          <p:cNvSpPr>
            <a:spLocks noGrp="1"/>
          </p:cNvSpPr>
          <p:nvPr>
            <p:ph type="ctrTitle"/>
          </p:nvPr>
        </p:nvSpPr>
        <p:spPr>
          <a:xfrm>
            <a:off x="1524000" y="1122362"/>
            <a:ext cx="9144000" cy="970389"/>
          </a:xfrm>
        </p:spPr>
        <p:txBody>
          <a:bodyPr>
            <a:normAutofit/>
          </a:bodyPr>
          <a:lstStyle/>
          <a:p>
            <a:r>
              <a:rPr lang="en-US" dirty="0">
                <a:solidFill>
                  <a:srgbClr val="FFFFFF"/>
                </a:solidFill>
              </a:rPr>
              <a:t>Sprint 2</a:t>
            </a:r>
            <a:endParaRPr lang="en-CA" dirty="0">
              <a:solidFill>
                <a:srgbClr val="FFFFFF"/>
              </a:solidFill>
            </a:endParaRPr>
          </a:p>
        </p:txBody>
      </p:sp>
      <p:sp>
        <p:nvSpPr>
          <p:cNvPr id="3" name="Subtitle 2">
            <a:extLst>
              <a:ext uri="{FF2B5EF4-FFF2-40B4-BE49-F238E27FC236}">
                <a16:creationId xmlns:a16="http://schemas.microsoft.com/office/drawing/2014/main" id="{724DB876-DD2C-1DA8-60DD-F75F5E1EB680}"/>
              </a:ext>
            </a:extLst>
          </p:cNvPr>
          <p:cNvSpPr>
            <a:spLocks noGrp="1"/>
          </p:cNvSpPr>
          <p:nvPr>
            <p:ph type="subTitle" idx="1"/>
          </p:nvPr>
        </p:nvSpPr>
        <p:spPr>
          <a:xfrm>
            <a:off x="1410879" y="2688474"/>
            <a:ext cx="9144000" cy="1402411"/>
          </a:xfrm>
        </p:spPr>
        <p:txBody>
          <a:bodyPr>
            <a:noAutofit/>
          </a:bodyPr>
          <a:lstStyle/>
          <a:p>
            <a:r>
              <a:rPr lang="en-US" sz="3200" dirty="0">
                <a:solidFill>
                  <a:srgbClr val="FFFFFF"/>
                </a:solidFill>
              </a:rPr>
              <a:t>The Dynamic Landscape of the U.S. Economy</a:t>
            </a:r>
          </a:p>
        </p:txBody>
      </p:sp>
    </p:spTree>
    <p:extLst>
      <p:ext uri="{BB962C8B-B14F-4D97-AF65-F5344CB8AC3E}">
        <p14:creationId xmlns:p14="http://schemas.microsoft.com/office/powerpoint/2010/main" val="204809197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4DF21CA5-0DC0-7661-13C7-1DEAC86E0B03}"/>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19612" r="22966"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6" name="Content Placeholder 8">
            <a:extLst>
              <a:ext uri="{FF2B5EF4-FFF2-40B4-BE49-F238E27FC236}">
                <a16:creationId xmlns:a16="http://schemas.microsoft.com/office/drawing/2014/main" id="{26E748C9-9DF3-7DF2-7D17-7B84BC2FE789}"/>
              </a:ext>
            </a:extLst>
          </p:cNvPr>
          <p:cNvSpPr>
            <a:spLocks noGrp="1"/>
          </p:cNvSpPr>
          <p:nvPr>
            <p:ph idx="1"/>
          </p:nvPr>
        </p:nvSpPr>
        <p:spPr>
          <a:xfrm>
            <a:off x="363444" y="923863"/>
            <a:ext cx="4328198" cy="5522093"/>
          </a:xfrm>
        </p:spPr>
        <p:txBody>
          <a:bodyPr>
            <a:noAutofit/>
          </a:bodyPr>
          <a:lstStyle/>
          <a:p>
            <a:pPr marL="0" indent="0">
              <a:buNone/>
            </a:pPr>
            <a:r>
              <a:rPr lang="en-US" sz="2000" dirty="0">
                <a:solidFill>
                  <a:srgbClr val="002060"/>
                </a:solidFill>
              </a:rPr>
              <a:t>The US economy is complex and influences the global economy. Many individuals in the US and worldwide are highly sensitive to changes in income. Economic downturns pose challenges for numerous people, governments, businesses, and organizations.</a:t>
            </a:r>
          </a:p>
          <a:p>
            <a:pPr marL="0" indent="0">
              <a:buNone/>
            </a:pPr>
            <a:r>
              <a:rPr lang="en-US" sz="2000" dirty="0">
                <a:solidFill>
                  <a:srgbClr val="002060"/>
                </a:solidFill>
              </a:rPr>
              <a:t>The goal is to create a method that can produce a single indicator. It will be capable of providing a reasonable probability of whether their will be an economic downturn or upturn within a year. If accurate, the indicator can be incorporate in other models as risk factor.</a:t>
            </a:r>
          </a:p>
          <a:p>
            <a:pPr marL="0" indent="0">
              <a:buNone/>
            </a:pPr>
            <a:r>
              <a:rPr lang="en-US" sz="2000" dirty="0">
                <a:solidFill>
                  <a:srgbClr val="002060"/>
                </a:solidFill>
              </a:rPr>
              <a:t>The impact is to allow time to prepare for the changes and yield better financial outcomes.</a:t>
            </a:r>
          </a:p>
        </p:txBody>
      </p:sp>
      <p:sp>
        <p:nvSpPr>
          <p:cNvPr id="7" name="Content Placeholder 8">
            <a:extLst>
              <a:ext uri="{FF2B5EF4-FFF2-40B4-BE49-F238E27FC236}">
                <a16:creationId xmlns:a16="http://schemas.microsoft.com/office/drawing/2014/main" id="{30AB9EB5-08CB-8E3F-E533-B937BED69335}"/>
              </a:ext>
            </a:extLst>
          </p:cNvPr>
          <p:cNvSpPr txBox="1">
            <a:spLocks/>
          </p:cNvSpPr>
          <p:nvPr/>
        </p:nvSpPr>
        <p:spPr>
          <a:xfrm>
            <a:off x="943133" y="247828"/>
            <a:ext cx="2808470" cy="7093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200" dirty="0">
                <a:solidFill>
                  <a:srgbClr val="C00000"/>
                </a:solidFill>
              </a:rPr>
              <a:t>Introduction</a:t>
            </a:r>
          </a:p>
        </p:txBody>
      </p:sp>
    </p:spTree>
    <p:extLst>
      <p:ext uri="{BB962C8B-B14F-4D97-AF65-F5344CB8AC3E}">
        <p14:creationId xmlns:p14="http://schemas.microsoft.com/office/powerpoint/2010/main" val="2271140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EDBABDE-F4A7-6B16-0F28-570177ADEEF8}"/>
              </a:ext>
            </a:extLst>
          </p:cNvPr>
          <p:cNvSpPr>
            <a:spLocks noGrp="1"/>
          </p:cNvSpPr>
          <p:nvPr>
            <p:ph type="title"/>
          </p:nvPr>
        </p:nvSpPr>
        <p:spPr/>
        <p:txBody>
          <a:bodyPr/>
          <a:lstStyle/>
          <a:p>
            <a:endParaRPr lang="en-CA"/>
          </a:p>
        </p:txBody>
      </p:sp>
      <p:pic>
        <p:nvPicPr>
          <p:cNvPr id="13" name="Content Placeholder 12" descr="A flag with a graph">
            <a:extLst>
              <a:ext uri="{FF2B5EF4-FFF2-40B4-BE49-F238E27FC236}">
                <a16:creationId xmlns:a16="http://schemas.microsoft.com/office/drawing/2014/main" id="{D4DB9690-9308-4854-BD25-CDD488736DDA}"/>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8000"/>
                    </a14:imgEffect>
                  </a14:imgLayer>
                </a14:imgProps>
              </a:ext>
              <a:ext uri="{28A0092B-C50C-407E-A947-70E740481C1C}">
                <a14:useLocalDpi xmlns:a14="http://schemas.microsoft.com/office/drawing/2010/main" val="0"/>
              </a:ext>
            </a:extLst>
          </a:blip>
          <a:stretch>
            <a:fillRect/>
          </a:stretch>
        </p:blipFill>
        <p:spPr>
          <a:xfrm>
            <a:off x="-169333" y="-183921"/>
            <a:ext cx="12192000" cy="6861299"/>
          </a:xfrm>
        </p:spPr>
      </p:pic>
      <p:sp>
        <p:nvSpPr>
          <p:cNvPr id="18" name="Title 1">
            <a:extLst>
              <a:ext uri="{FF2B5EF4-FFF2-40B4-BE49-F238E27FC236}">
                <a16:creationId xmlns:a16="http://schemas.microsoft.com/office/drawing/2014/main" id="{9DBC6874-75E0-E4CE-F5CB-F52F43197982}"/>
              </a:ext>
            </a:extLst>
          </p:cNvPr>
          <p:cNvSpPr txBox="1">
            <a:spLocks/>
          </p:cNvSpPr>
          <p:nvPr/>
        </p:nvSpPr>
        <p:spPr>
          <a:xfrm>
            <a:off x="1324824" y="425245"/>
            <a:ext cx="9144000" cy="97038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rgbClr val="FFFFFF"/>
                </a:solidFill>
              </a:rPr>
              <a:t>Datasets and Preprocessing</a:t>
            </a:r>
            <a:endParaRPr lang="en-CA" dirty="0">
              <a:solidFill>
                <a:srgbClr val="FFFFFF"/>
              </a:solidFill>
            </a:endParaRPr>
          </a:p>
        </p:txBody>
      </p:sp>
      <p:cxnSp>
        <p:nvCxnSpPr>
          <p:cNvPr id="23" name="Straight Arrow Connector 22">
            <a:extLst>
              <a:ext uri="{FF2B5EF4-FFF2-40B4-BE49-F238E27FC236}">
                <a16:creationId xmlns:a16="http://schemas.microsoft.com/office/drawing/2014/main" id="{D03B40A2-A47C-6ECC-DB2F-A19A2E19CAEE}"/>
              </a:ext>
            </a:extLst>
          </p:cNvPr>
          <p:cNvCxnSpPr/>
          <p:nvPr/>
        </p:nvCxnSpPr>
        <p:spPr>
          <a:xfrm flipV="1">
            <a:off x="995881" y="3567065"/>
            <a:ext cx="3675707" cy="97777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78AE9402-40E1-B1D1-EE37-5ABBA99088FF}"/>
              </a:ext>
            </a:extLst>
          </p:cNvPr>
          <p:cNvCxnSpPr>
            <a:cxnSpLocks/>
          </p:cNvCxnSpPr>
          <p:nvPr/>
        </p:nvCxnSpPr>
        <p:spPr>
          <a:xfrm flipV="1">
            <a:off x="6862527" y="4526733"/>
            <a:ext cx="2145671" cy="28971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A1F36947-6721-E926-FCDC-14E83FA115B7}"/>
              </a:ext>
            </a:extLst>
          </p:cNvPr>
          <p:cNvCxnSpPr>
            <a:cxnSpLocks/>
          </p:cNvCxnSpPr>
          <p:nvPr/>
        </p:nvCxnSpPr>
        <p:spPr>
          <a:xfrm flipV="1">
            <a:off x="7523430" y="3702867"/>
            <a:ext cx="2462542" cy="127653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3F0FA072-5050-4BA2-7AFA-C71CA7A55A18}"/>
              </a:ext>
            </a:extLst>
          </p:cNvPr>
          <p:cNvCxnSpPr>
            <a:cxnSpLocks/>
          </p:cNvCxnSpPr>
          <p:nvPr/>
        </p:nvCxnSpPr>
        <p:spPr>
          <a:xfrm flipV="1">
            <a:off x="9334123" y="3023857"/>
            <a:ext cx="841972" cy="116789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5AB68C43-BF9C-7744-E7C6-8CD98AA65900}"/>
              </a:ext>
            </a:extLst>
          </p:cNvPr>
          <p:cNvSpPr txBox="1"/>
          <p:nvPr/>
        </p:nvSpPr>
        <p:spPr>
          <a:xfrm>
            <a:off x="214490" y="1709096"/>
            <a:ext cx="8105421" cy="1785104"/>
          </a:xfrm>
          <a:prstGeom prst="rect">
            <a:avLst/>
          </a:prstGeom>
          <a:noFill/>
        </p:spPr>
        <p:txBody>
          <a:bodyPr wrap="square" rtlCol="0">
            <a:spAutoFit/>
          </a:bodyPr>
          <a:lstStyle/>
          <a:p>
            <a:pPr marL="342900" indent="-342900">
              <a:buFont typeface="Arial" panose="020B0604020202020204" pitchFamily="34" charset="0"/>
              <a:buChar char="•"/>
            </a:pPr>
            <a:r>
              <a:rPr lang="en-US" sz="2200" dirty="0">
                <a:solidFill>
                  <a:schemeClr val="bg1"/>
                </a:solidFill>
              </a:rPr>
              <a:t>Employment Level – Bureau of Labor and Statistics</a:t>
            </a:r>
          </a:p>
          <a:p>
            <a:pPr marL="342900" indent="-342900">
              <a:buFont typeface="Arial" panose="020B0604020202020204" pitchFamily="34" charset="0"/>
              <a:buChar char="•"/>
            </a:pPr>
            <a:r>
              <a:rPr lang="en-US" sz="2200" dirty="0">
                <a:solidFill>
                  <a:schemeClr val="bg1"/>
                </a:solidFill>
              </a:rPr>
              <a:t>Unemployment Level – Bureau of Labor and Statistics</a:t>
            </a:r>
          </a:p>
          <a:p>
            <a:pPr marL="342900" indent="-342900">
              <a:buFont typeface="Arial" panose="020B0604020202020204" pitchFamily="34" charset="0"/>
              <a:buChar char="•"/>
            </a:pPr>
            <a:r>
              <a:rPr lang="en-US" sz="2200" dirty="0">
                <a:solidFill>
                  <a:schemeClr val="bg1"/>
                </a:solidFill>
              </a:rPr>
              <a:t>Household Assets - Bureau of Economic Analysis</a:t>
            </a:r>
          </a:p>
          <a:p>
            <a:pPr marL="342900" indent="-342900">
              <a:buFont typeface="Arial" panose="020B0604020202020204" pitchFamily="34" charset="0"/>
              <a:buChar char="•"/>
            </a:pPr>
            <a:r>
              <a:rPr lang="en-US" sz="2200" dirty="0">
                <a:solidFill>
                  <a:schemeClr val="bg1"/>
                </a:solidFill>
              </a:rPr>
              <a:t>Mining Income – Bureau of Economic Analysis</a:t>
            </a:r>
          </a:p>
          <a:p>
            <a:pPr marL="342900" indent="-342900">
              <a:buFont typeface="Arial" panose="020B0604020202020204" pitchFamily="34" charset="0"/>
              <a:buChar char="•"/>
            </a:pPr>
            <a:r>
              <a:rPr lang="en-US" sz="2200" dirty="0">
                <a:solidFill>
                  <a:schemeClr val="bg1"/>
                </a:solidFill>
              </a:rPr>
              <a:t>US Federal Spending - Bureau of Economic Analysis</a:t>
            </a:r>
            <a:endParaRPr lang="en-CA" dirty="0"/>
          </a:p>
        </p:txBody>
      </p:sp>
      <p:sp>
        <p:nvSpPr>
          <p:cNvPr id="3" name="TextBox 2">
            <a:extLst>
              <a:ext uri="{FF2B5EF4-FFF2-40B4-BE49-F238E27FC236}">
                <a16:creationId xmlns:a16="http://schemas.microsoft.com/office/drawing/2014/main" id="{A9C5F537-4CCA-5F87-0875-7EC03344E69C}"/>
              </a:ext>
            </a:extLst>
          </p:cNvPr>
          <p:cNvSpPr txBox="1"/>
          <p:nvPr/>
        </p:nvSpPr>
        <p:spPr>
          <a:xfrm>
            <a:off x="1653824" y="3780607"/>
            <a:ext cx="9533465" cy="2739211"/>
          </a:xfrm>
          <a:prstGeom prst="rect">
            <a:avLst/>
          </a:prstGeom>
          <a:noFill/>
        </p:spPr>
        <p:txBody>
          <a:bodyPr wrap="square" rtlCol="0">
            <a:spAutoFit/>
          </a:bodyPr>
          <a:lstStyle/>
          <a:p>
            <a:pPr marL="342900" indent="-342900">
              <a:buFont typeface="Arial" panose="020B0604020202020204" pitchFamily="34" charset="0"/>
              <a:buChar char="•"/>
            </a:pPr>
            <a:r>
              <a:rPr lang="en-US" sz="2200" dirty="0">
                <a:solidFill>
                  <a:schemeClr val="bg1"/>
                </a:solidFill>
              </a:rPr>
              <a:t>The datasets dates range from 1947 – 1952 to 2023 - 2024.</a:t>
            </a:r>
          </a:p>
          <a:p>
            <a:pPr marL="342900" indent="-342900">
              <a:buFont typeface="Arial" panose="020B0604020202020204" pitchFamily="34" charset="0"/>
              <a:buChar char="•"/>
            </a:pPr>
            <a:r>
              <a:rPr lang="en-US" sz="2200" dirty="0">
                <a:solidFill>
                  <a:schemeClr val="bg1"/>
                </a:solidFill>
              </a:rPr>
              <a:t>Set the datasets range from 1949 to 2024</a:t>
            </a:r>
          </a:p>
          <a:p>
            <a:pPr marL="342900" indent="-342900">
              <a:buFont typeface="Arial" panose="020B0604020202020204" pitchFamily="34" charset="0"/>
              <a:buChar char="•"/>
            </a:pPr>
            <a:r>
              <a:rPr lang="en-US" sz="2200" dirty="0">
                <a:solidFill>
                  <a:schemeClr val="bg1"/>
                </a:solidFill>
              </a:rPr>
              <a:t>The datasets that are quarterly have been update to monthly using interpolation with the linear method.</a:t>
            </a:r>
          </a:p>
          <a:p>
            <a:pPr marL="342900" indent="-342900">
              <a:buFont typeface="Arial" panose="020B0604020202020204" pitchFamily="34" charset="0"/>
              <a:buChar char="•"/>
            </a:pPr>
            <a:r>
              <a:rPr lang="en-US" sz="2200" dirty="0">
                <a:solidFill>
                  <a:schemeClr val="bg1"/>
                </a:solidFill>
              </a:rPr>
              <a:t>The datasets are combined into a single dataset.</a:t>
            </a:r>
          </a:p>
          <a:p>
            <a:pPr marL="342900" indent="-342900">
              <a:buFont typeface="Arial" panose="020B0604020202020204" pitchFamily="34" charset="0"/>
              <a:buChar char="•"/>
            </a:pPr>
            <a:r>
              <a:rPr lang="en-US" sz="2200" dirty="0">
                <a:solidFill>
                  <a:schemeClr val="bg1"/>
                </a:solidFill>
              </a:rPr>
              <a:t>The dependent variable is binary and was created by hand in excel based on the from the National Bureau of Economic Research.</a:t>
            </a:r>
          </a:p>
          <a:p>
            <a:pPr marL="342900" indent="-342900">
              <a:buFont typeface="Arial" panose="020B0604020202020204" pitchFamily="34" charset="0"/>
              <a:buChar char="•"/>
            </a:pPr>
            <a:endParaRPr lang="en-CA" dirty="0"/>
          </a:p>
        </p:txBody>
      </p:sp>
    </p:spTree>
    <p:extLst>
      <p:ext uri="{BB962C8B-B14F-4D97-AF65-F5344CB8AC3E}">
        <p14:creationId xmlns:p14="http://schemas.microsoft.com/office/powerpoint/2010/main" val="30435004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3AD2ACA-66A9-98FB-43A3-868A1EA3B046}"/>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27749" r="21362" b="1"/>
          <a:stretch/>
        </p:blipFill>
        <p:spPr>
          <a:xfrm>
            <a:off x="20" y="10"/>
            <a:ext cx="6095980" cy="6857990"/>
          </a:xfrm>
          <a:prstGeom prst="rect">
            <a:avLst/>
          </a:prstGeom>
        </p:spPr>
      </p:pic>
      <p:grpSp>
        <p:nvGrpSpPr>
          <p:cNvPr id="10" name="Group 9">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1" name="Rectangle 10">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a:extLst>
              <a:ext uri="{FF2B5EF4-FFF2-40B4-BE49-F238E27FC236}">
                <a16:creationId xmlns:a16="http://schemas.microsoft.com/office/drawing/2014/main" id="{B4CCCA56-9FE6-2157-699D-49D5D10122CA}"/>
              </a:ext>
            </a:extLst>
          </p:cNvPr>
          <p:cNvSpPr txBox="1"/>
          <p:nvPr/>
        </p:nvSpPr>
        <p:spPr>
          <a:xfrm>
            <a:off x="6361585" y="444740"/>
            <a:ext cx="5591734" cy="4801314"/>
          </a:xfrm>
          <a:prstGeom prst="rect">
            <a:avLst/>
          </a:prstGeom>
          <a:noFill/>
        </p:spPr>
        <p:txBody>
          <a:bodyPr wrap="square" rtlCol="0">
            <a:spAutoFit/>
          </a:bodyPr>
          <a:lstStyle/>
          <a:p>
            <a:r>
              <a:rPr lang="en-US" sz="3000" dirty="0">
                <a:solidFill>
                  <a:srgbClr val="002060"/>
                </a:solidFill>
              </a:rPr>
              <a:t>EDA Insights:</a:t>
            </a:r>
            <a:r>
              <a:rPr lang="en-US" sz="5400" dirty="0">
                <a:solidFill>
                  <a:srgbClr val="002060"/>
                </a:solidFill>
              </a:rPr>
              <a:t>	</a:t>
            </a:r>
            <a:endParaRPr lang="en-US" sz="2200" dirty="0">
              <a:solidFill>
                <a:srgbClr val="002060"/>
              </a:solidFill>
            </a:endParaRPr>
          </a:p>
          <a:p>
            <a:pPr marL="285750" indent="-285750">
              <a:buFont typeface="Arial" panose="020B0604020202020204" pitchFamily="34" charset="0"/>
              <a:buChar char="•"/>
            </a:pPr>
            <a:r>
              <a:rPr lang="en-US" sz="1800" dirty="0">
                <a:solidFill>
                  <a:srgbClr val="C00000"/>
                </a:solidFill>
              </a:rPr>
              <a:t>Employment and unemployment always change after the downturn. However, they may be leading indicators for the start of an upturn.</a:t>
            </a:r>
          </a:p>
          <a:p>
            <a:pPr marL="285750" indent="-285750">
              <a:buFont typeface="Arial" panose="020B0604020202020204" pitchFamily="34" charset="0"/>
              <a:buChar char="•"/>
            </a:pPr>
            <a:r>
              <a:rPr lang="en-US" sz="1800" dirty="0">
                <a:solidFill>
                  <a:srgbClr val="C00000"/>
                </a:solidFill>
              </a:rPr>
              <a:t>Decreases in government spending usually leads to a downturn but increases in spending does not prevent a downturn.</a:t>
            </a:r>
          </a:p>
          <a:p>
            <a:pPr marL="285750" indent="-285750">
              <a:buFont typeface="Arial" panose="020B0604020202020204" pitchFamily="34" charset="0"/>
              <a:buChar char="•"/>
            </a:pPr>
            <a:r>
              <a:rPr lang="en-US" sz="1800" dirty="0">
                <a:solidFill>
                  <a:srgbClr val="C00000"/>
                </a:solidFill>
              </a:rPr>
              <a:t>Ther</a:t>
            </a:r>
            <a:r>
              <a:rPr lang="en-US" dirty="0">
                <a:solidFill>
                  <a:srgbClr val="C00000"/>
                </a:solidFill>
              </a:rPr>
              <a:t>e are noticeable changes in some indicators, such as mining income and Household Assets. These indicators may  move well ahead of a downturn, but they may move and there is not a downturn.</a:t>
            </a:r>
          </a:p>
          <a:p>
            <a:pPr marL="285750" indent="-285750">
              <a:buFont typeface="Arial" panose="020B0604020202020204" pitchFamily="34" charset="0"/>
              <a:buChar char="•"/>
            </a:pPr>
            <a:r>
              <a:rPr lang="en-US" sz="1800" dirty="0">
                <a:solidFill>
                  <a:srgbClr val="C00000"/>
                </a:solidFill>
              </a:rPr>
              <a:t>The time between downturns has more than double since the 1950’s.</a:t>
            </a:r>
            <a:br>
              <a:rPr lang="en-US" sz="1800" dirty="0">
                <a:solidFill>
                  <a:srgbClr val="C00000"/>
                </a:solidFill>
              </a:rPr>
            </a:br>
            <a:endParaRPr lang="en-CA" dirty="0"/>
          </a:p>
        </p:txBody>
      </p:sp>
    </p:spTree>
    <p:extLst>
      <p:ext uri="{BB962C8B-B14F-4D97-AF65-F5344CB8AC3E}">
        <p14:creationId xmlns:p14="http://schemas.microsoft.com/office/powerpoint/2010/main" val="1622028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14BD285-4988-D678-96A4-F0526540F3E2}"/>
              </a:ext>
              <a:ext uri="{C183D7F6-B498-43B3-948B-1728B52AA6E4}">
                <adec:decorative xmlns:adec="http://schemas.microsoft.com/office/drawing/2017/decorative" val="1"/>
              </a:ext>
            </a:extLst>
          </p:cNvPr>
          <p:cNvPicPr>
            <a:picLocks noChangeAspect="1"/>
          </p:cNvPicPr>
          <p:nvPr/>
        </p:nvPicPr>
        <p:blipFill rotWithShape="1">
          <a:blip r:embed="rId2">
            <a:alphaModFix/>
            <a:extLst>
              <a:ext uri="{BEBA8EAE-BF5A-486C-A8C5-ECC9F3942E4B}">
                <a14:imgProps xmlns:a14="http://schemas.microsoft.com/office/drawing/2010/main">
                  <a14:imgLayer r:embed="rId3">
                    <a14:imgEffect>
                      <a14:brightnessContrast bright="-51000"/>
                    </a14:imgEffect>
                  </a14:imgLayer>
                </a14:imgProps>
              </a:ext>
              <a:ext uri="{28A0092B-C50C-407E-A947-70E740481C1C}">
                <a14:useLocalDpi xmlns:a14="http://schemas.microsoft.com/office/drawing/2010/main" val="0"/>
              </a:ext>
            </a:extLst>
          </a:blip>
          <a:srcRect t="687" b="1060"/>
          <a:stretch/>
        </p:blipFill>
        <p:spPr>
          <a:xfrm>
            <a:off x="0" y="0"/>
            <a:ext cx="12192000" cy="6858000"/>
          </a:xfrm>
          <a:prstGeom prst="rect">
            <a:avLst/>
          </a:prstGeom>
        </p:spPr>
      </p:pic>
      <p:sp>
        <p:nvSpPr>
          <p:cNvPr id="2" name="Title 1">
            <a:extLst>
              <a:ext uri="{FF2B5EF4-FFF2-40B4-BE49-F238E27FC236}">
                <a16:creationId xmlns:a16="http://schemas.microsoft.com/office/drawing/2014/main" id="{93A318AB-6585-226B-42BA-C71F703EF4E4}"/>
              </a:ext>
            </a:extLst>
          </p:cNvPr>
          <p:cNvSpPr>
            <a:spLocks noGrp="1"/>
          </p:cNvSpPr>
          <p:nvPr>
            <p:ph type="ctrTitle"/>
          </p:nvPr>
        </p:nvSpPr>
        <p:spPr>
          <a:xfrm>
            <a:off x="628073" y="368939"/>
            <a:ext cx="9144000" cy="970389"/>
          </a:xfrm>
        </p:spPr>
        <p:txBody>
          <a:bodyPr>
            <a:normAutofit/>
          </a:bodyPr>
          <a:lstStyle/>
          <a:p>
            <a:pPr algn="l"/>
            <a:r>
              <a:rPr lang="en-US" dirty="0">
                <a:solidFill>
                  <a:srgbClr val="FFFFFF"/>
                </a:solidFill>
              </a:rPr>
              <a:t>Next Steps:</a:t>
            </a:r>
            <a:endParaRPr lang="en-CA" dirty="0">
              <a:solidFill>
                <a:srgbClr val="FFFFFF"/>
              </a:solidFill>
            </a:endParaRPr>
          </a:p>
        </p:txBody>
      </p:sp>
      <p:sp>
        <p:nvSpPr>
          <p:cNvPr id="3" name="Subtitle 2">
            <a:extLst>
              <a:ext uri="{FF2B5EF4-FFF2-40B4-BE49-F238E27FC236}">
                <a16:creationId xmlns:a16="http://schemas.microsoft.com/office/drawing/2014/main" id="{724DB876-DD2C-1DA8-60DD-F75F5E1EB680}"/>
              </a:ext>
            </a:extLst>
          </p:cNvPr>
          <p:cNvSpPr>
            <a:spLocks noGrp="1"/>
          </p:cNvSpPr>
          <p:nvPr>
            <p:ph type="subTitle" idx="1"/>
          </p:nvPr>
        </p:nvSpPr>
        <p:spPr>
          <a:xfrm>
            <a:off x="926629" y="1869954"/>
            <a:ext cx="10699314" cy="3601932"/>
          </a:xfrm>
        </p:spPr>
        <p:txBody>
          <a:bodyPr>
            <a:noAutofit/>
          </a:bodyPr>
          <a:lstStyle/>
          <a:p>
            <a:pPr marL="342900" indent="-342900" algn="l">
              <a:buFont typeface="Arial" panose="020B0604020202020204" pitchFamily="34" charset="0"/>
              <a:buChar char="•"/>
            </a:pPr>
            <a:r>
              <a:rPr lang="en-US" sz="2800" dirty="0">
                <a:solidFill>
                  <a:srgbClr val="FFFFFF"/>
                </a:solidFill>
              </a:rPr>
              <a:t>Generate synthetic data to create daily intervals giving over 27420 rows instead of 914.</a:t>
            </a:r>
          </a:p>
          <a:p>
            <a:pPr algn="l"/>
            <a:endParaRPr lang="en-US" sz="1000" dirty="0">
              <a:solidFill>
                <a:srgbClr val="FFFFFF"/>
              </a:solidFill>
            </a:endParaRPr>
          </a:p>
          <a:p>
            <a:pPr marL="342900" indent="-342900" algn="l">
              <a:buFont typeface="Arial" panose="020B0604020202020204" pitchFamily="34" charset="0"/>
              <a:buChar char="•"/>
            </a:pPr>
            <a:r>
              <a:rPr lang="en-US" sz="2800" dirty="0">
                <a:solidFill>
                  <a:srgbClr val="FFFFFF"/>
                </a:solidFill>
              </a:rPr>
              <a:t>Find a Mining Income dataset that excludes oil.</a:t>
            </a:r>
          </a:p>
          <a:p>
            <a:pPr algn="l"/>
            <a:endParaRPr lang="en-US" sz="1000" dirty="0">
              <a:solidFill>
                <a:srgbClr val="FFFFFF"/>
              </a:solidFill>
            </a:endParaRPr>
          </a:p>
          <a:p>
            <a:pPr marL="342900" indent="-342900" algn="l">
              <a:buFont typeface="Arial" panose="020B0604020202020204" pitchFamily="34" charset="0"/>
              <a:buChar char="•"/>
            </a:pPr>
            <a:r>
              <a:rPr lang="en-US" sz="2800" dirty="0">
                <a:solidFill>
                  <a:srgbClr val="FFFFFF"/>
                </a:solidFill>
              </a:rPr>
              <a:t>Test if ML results can be obtained with the data out of sequence.</a:t>
            </a:r>
          </a:p>
          <a:p>
            <a:pPr algn="l"/>
            <a:endParaRPr lang="en-US" sz="1000" dirty="0">
              <a:solidFill>
                <a:srgbClr val="FFFFFF"/>
              </a:solidFill>
            </a:endParaRPr>
          </a:p>
          <a:p>
            <a:pPr marL="342900" indent="-342900" algn="l">
              <a:buFont typeface="Arial" panose="020B0604020202020204" pitchFamily="34" charset="0"/>
              <a:buChar char="•"/>
            </a:pPr>
            <a:r>
              <a:rPr lang="en-US" sz="2800" dirty="0">
                <a:solidFill>
                  <a:srgbClr val="FFFFFF"/>
                </a:solidFill>
              </a:rPr>
              <a:t>If model results are poor pivot to new project.</a:t>
            </a:r>
            <a:endParaRPr lang="en-CA" sz="2800" dirty="0">
              <a:solidFill>
                <a:srgbClr val="FFFFFF"/>
              </a:solidFill>
            </a:endParaRPr>
          </a:p>
        </p:txBody>
      </p:sp>
    </p:spTree>
    <p:extLst>
      <p:ext uri="{BB962C8B-B14F-4D97-AF65-F5344CB8AC3E}">
        <p14:creationId xmlns:p14="http://schemas.microsoft.com/office/powerpoint/2010/main" val="13795363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990</TotalTime>
  <Words>381</Words>
  <Application>Microsoft Office PowerPoint</Application>
  <PresentationFormat>Widescreen</PresentationFormat>
  <Paragraphs>30</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Aptos</vt:lpstr>
      <vt:lpstr>Aptos Display</vt:lpstr>
      <vt:lpstr>Arial</vt:lpstr>
      <vt:lpstr>Office Theme</vt:lpstr>
      <vt:lpstr>Sprint 2</vt:lpstr>
      <vt:lpstr>PowerPoint Presentation</vt:lpstr>
      <vt:lpstr>PowerPoint Presentation</vt:lpstr>
      <vt:lpstr>PowerPoint Presentation</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Sprint 1</dc:title>
  <dc:creator>Ja`Mone Bridges</dc:creator>
  <cp:lastModifiedBy>Ja`Mone Bridges</cp:lastModifiedBy>
  <cp:revision>6</cp:revision>
  <dcterms:created xsi:type="dcterms:W3CDTF">2024-01-13T00:33:51Z</dcterms:created>
  <dcterms:modified xsi:type="dcterms:W3CDTF">2024-03-16T03:52:34Z</dcterms:modified>
</cp:coreProperties>
</file>

<file path=docProps/thumbnail.jpeg>
</file>